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75" r:id="rId4"/>
    <p:sldId id="276" r:id="rId5"/>
    <p:sldId id="258" r:id="rId6"/>
    <p:sldId id="261" r:id="rId7"/>
    <p:sldId id="262" r:id="rId8"/>
    <p:sldId id="279" r:id="rId9"/>
    <p:sldId id="280" r:id="rId10"/>
    <p:sldId id="281" r:id="rId11"/>
    <p:sldId id="282" r:id="rId12"/>
    <p:sldId id="283" r:id="rId13"/>
    <p:sldId id="277" r:id="rId14"/>
    <p:sldId id="284" r:id="rId15"/>
    <p:sldId id="285" r:id="rId16"/>
    <p:sldId id="286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7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7" autoAdjust="0"/>
  </p:normalViewPr>
  <p:slideViewPr>
    <p:cSldViewPr>
      <p:cViewPr varScale="1">
        <p:scale>
          <a:sx n="80" d="100"/>
          <a:sy n="80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DA3DF7-14DC-431E-B3FF-6F7B36E2F835}" type="datetimeFigureOut">
              <a:rPr lang="en-US" smtClean="0"/>
              <a:t>2016-12-27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A074CA-1B23-48FE-98B8-E9ED9DD6BC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3DF7-14DC-431E-B3FF-6F7B36E2F835}" type="datetimeFigureOut">
              <a:rPr lang="en-US" smtClean="0"/>
              <a:t>2016-12-27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74CA-1B23-48FE-98B8-E9ED9DD6B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3DF7-14DC-431E-B3FF-6F7B36E2F835}" type="datetimeFigureOut">
              <a:rPr lang="en-US" smtClean="0"/>
              <a:t>2016-12-27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74CA-1B23-48FE-98B8-E9ED9DD6B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DA3DF7-14DC-431E-B3FF-6F7B36E2F835}" type="datetimeFigureOut">
              <a:rPr lang="en-US" smtClean="0"/>
              <a:t>2016-12-27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A074CA-1B23-48FE-98B8-E9ED9DD6BC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DA3DF7-14DC-431E-B3FF-6F7B36E2F835}" type="datetimeFigureOut">
              <a:rPr lang="en-US" smtClean="0"/>
              <a:t>2016-12-27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A074CA-1B23-48FE-98B8-E9ED9DD6BC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3DF7-14DC-431E-B3FF-6F7B36E2F835}" type="datetimeFigureOut">
              <a:rPr lang="en-US" smtClean="0"/>
              <a:t>2016-12-27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74CA-1B23-48FE-98B8-E9ED9DD6BC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3DF7-14DC-431E-B3FF-6F7B36E2F835}" type="datetimeFigureOut">
              <a:rPr lang="en-US" smtClean="0"/>
              <a:t>2016-12-27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74CA-1B23-48FE-98B8-E9ED9DD6BC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DA3DF7-14DC-431E-B3FF-6F7B36E2F835}" type="datetimeFigureOut">
              <a:rPr lang="en-US" smtClean="0"/>
              <a:t>2016-12-27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A074CA-1B23-48FE-98B8-E9ED9DD6BC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3DF7-14DC-431E-B3FF-6F7B36E2F835}" type="datetimeFigureOut">
              <a:rPr lang="en-US" smtClean="0"/>
              <a:t>2016-12-27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74CA-1B23-48FE-98B8-E9ED9DD6B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DA3DF7-14DC-431E-B3FF-6F7B36E2F835}" type="datetimeFigureOut">
              <a:rPr lang="en-US" smtClean="0"/>
              <a:t>2016-12-27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A074CA-1B23-48FE-98B8-E9ED9DD6BC2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DA3DF7-14DC-431E-B3FF-6F7B36E2F835}" type="datetimeFigureOut">
              <a:rPr lang="en-US" smtClean="0"/>
              <a:t>2016-12-27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A074CA-1B23-48FE-98B8-E9ED9DD6BC2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DA3DF7-14DC-431E-B3FF-6F7B36E2F835}" type="datetimeFigureOut">
              <a:rPr lang="en-US" smtClean="0"/>
              <a:t>2016-12-27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A074CA-1B23-48FE-98B8-E9ED9DD6BC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476672"/>
            <a:ext cx="6332240" cy="295237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lt-LT" b="1" dirty="0"/>
              <a:t>Šiaulių m. „SANTARVĖS“ gimnazijos</a:t>
            </a:r>
            <a:r>
              <a:rPr lang="ru-RU" b="1" dirty="0"/>
              <a:t/>
            </a:r>
            <a:br>
              <a:rPr lang="ru-RU" b="1" dirty="0"/>
            </a:br>
            <a:r>
              <a:rPr lang="en-US" b="1" dirty="0"/>
              <a:t>ĮSIVERTINIMO  IR PAŽANGOS ANKETA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2016</a:t>
            </a:r>
            <a:r>
              <a:rPr lang="lt-LT" b="1" dirty="0" smtClean="0"/>
              <a:t>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Vaizdo rezultatas pagal u&amp;zcaron;klaus&amp;aogon; „&amp;kcy;&amp;acy;&amp;rcy;&amp;tcy;&amp;icy;&amp;ncy;&amp;kcy;&amp;icy; &amp;acy;&amp;ucy;&amp;dcy;&amp;icy;&amp;tcy;“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01008"/>
            <a:ext cx="6048672" cy="2592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194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Tėvų, globėjų apklausa_NMVA_2016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628800"/>
            <a:ext cx="7776865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511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en-US" sz="2400" dirty="0"/>
              <a:t>5 AUKŠČIAUSIOS VERTĖS(2016M.)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Greta </a:t>
            </a:r>
            <a:r>
              <a:rPr lang="lt-LT" dirty="0"/>
              <a:t>įprastinių pamokų mokykloje organizuojama ir kitokia veikla (būreliai, šventės, meno renginiai, projektinės savaitės ir pan.) – 3,8</a:t>
            </a:r>
          </a:p>
          <a:p>
            <a:r>
              <a:rPr lang="lt-LT" dirty="0" smtClean="0"/>
              <a:t>Tėvams </a:t>
            </a:r>
            <a:r>
              <a:rPr lang="lt-LT" dirty="0"/>
              <a:t>yra aišku, į ką, kilus klausimams, galime kreiptis – 3,8</a:t>
            </a:r>
          </a:p>
          <a:p>
            <a:r>
              <a:rPr lang="lt-LT" dirty="0" smtClean="0"/>
              <a:t>Mokyklos </a:t>
            </a:r>
            <a:r>
              <a:rPr lang="lt-LT" dirty="0"/>
              <a:t>personalas yra geranoriškas bendraudamas su tėvais – 3,7</a:t>
            </a:r>
          </a:p>
          <a:p>
            <a:r>
              <a:rPr lang="lt-LT" dirty="0" smtClean="0"/>
              <a:t>Mokytojai </a:t>
            </a:r>
            <a:r>
              <a:rPr lang="lt-LT" dirty="0"/>
              <a:t>su mano vaiku elgiasi pagarbiai ir geranoriškai – 3,7</a:t>
            </a:r>
          </a:p>
          <a:p>
            <a:r>
              <a:rPr lang="lt-LT" dirty="0" smtClean="0"/>
              <a:t>Aš </a:t>
            </a:r>
            <a:r>
              <a:rPr lang="lt-LT" dirty="0"/>
              <a:t>esu patenkintas(-a), kad vaikas mokosi būtent šioje mokykloje – 3,7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86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ŽEMIAUSIOS VERTĖS (2016M.)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Esu </a:t>
            </a:r>
            <a:r>
              <a:rPr lang="lt-LT" dirty="0"/>
              <a:t>patenkintas(-a) savo vaiko mokymosi rezultatais – 3,1</a:t>
            </a:r>
          </a:p>
          <a:p>
            <a:r>
              <a:rPr lang="lt-LT" dirty="0" smtClean="0"/>
              <a:t>Mano </a:t>
            </a:r>
            <a:r>
              <a:rPr lang="lt-LT" dirty="0"/>
              <a:t>vaikas noriai mokosi – 3,2</a:t>
            </a:r>
          </a:p>
          <a:p>
            <a:r>
              <a:rPr lang="lt-LT" dirty="0" smtClean="0"/>
              <a:t>Tėvų </a:t>
            </a:r>
            <a:r>
              <a:rPr lang="lt-LT" dirty="0"/>
              <a:t>išsakytos nuomonės, kritika ir pasiūlymai yra aptariami ir įgyvendinami -3,3</a:t>
            </a:r>
          </a:p>
          <a:p>
            <a:r>
              <a:rPr lang="lt-LT" dirty="0" smtClean="0"/>
              <a:t>Per </a:t>
            </a:r>
            <a:r>
              <a:rPr lang="lt-LT" dirty="0"/>
              <a:t>paskutinius du mėnesius mokykloje iš mano vaiko nebuvo juokiamasi, šaipomasi, tyčiojamasi -3,3</a:t>
            </a:r>
          </a:p>
          <a:p>
            <a:r>
              <a:rPr lang="lt-LT" dirty="0" smtClean="0"/>
              <a:t>Mano </a:t>
            </a:r>
            <a:r>
              <a:rPr lang="lt-LT" dirty="0"/>
              <a:t>vaikas gerai atsiliepia apie visus savo bendraklasius -3,3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89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720080"/>
          </a:xfrm>
        </p:spPr>
        <p:txBody>
          <a:bodyPr>
            <a:normAutofit fontScale="90000"/>
          </a:bodyPr>
          <a:lstStyle/>
          <a:p>
            <a:r>
              <a:rPr lang="en-US" sz="2000" b="1" dirty="0" err="1"/>
              <a:t>Mokytojų</a:t>
            </a:r>
            <a:r>
              <a:rPr lang="en-US" sz="2000" b="1" dirty="0"/>
              <a:t> </a:t>
            </a:r>
            <a:r>
              <a:rPr lang="en-US" sz="2000" b="1" dirty="0" err="1"/>
              <a:t>apklausa</a:t>
            </a:r>
            <a:r>
              <a:rPr lang="en-US" sz="2000" b="1" dirty="0"/>
              <a:t> </a:t>
            </a:r>
            <a:r>
              <a:rPr lang="en-US" sz="2000" b="1" dirty="0" err="1"/>
              <a:t>apie</a:t>
            </a:r>
            <a:r>
              <a:rPr lang="en-US" sz="2000" b="1" dirty="0"/>
              <a:t> </a:t>
            </a:r>
            <a:r>
              <a:rPr lang="en-US" sz="2000" b="1" dirty="0" err="1"/>
              <a:t>mokyklos</a:t>
            </a:r>
            <a:r>
              <a:rPr lang="en-US" sz="2000" b="1" dirty="0"/>
              <a:t> </a:t>
            </a:r>
            <a:r>
              <a:rPr lang="en-US" sz="2000" b="1" dirty="0" err="1"/>
              <a:t>ir</a:t>
            </a:r>
            <a:r>
              <a:rPr lang="en-US" sz="2000" b="1" dirty="0"/>
              <a:t> </a:t>
            </a:r>
            <a:r>
              <a:rPr lang="en-US" sz="2000" b="1" dirty="0" err="1"/>
              <a:t>mokymo</a:t>
            </a:r>
            <a:r>
              <a:rPr lang="en-US" sz="2000" b="1" dirty="0"/>
              <a:t> </a:t>
            </a:r>
            <a:r>
              <a:rPr lang="en-US" sz="2000" b="1" dirty="0" err="1"/>
              <a:t>kokybę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7467600" cy="5544616"/>
          </a:xfrm>
        </p:spPr>
        <p:txBody>
          <a:bodyPr/>
          <a:lstStyle/>
          <a:p>
            <a:pPr marL="0" indent="0">
              <a:buNone/>
            </a:pPr>
            <a:r>
              <a:rPr lang="lt-LT" b="1" cap="small" dirty="0"/>
              <a:t>5 aukščiausios vertės(2016m.)</a:t>
            </a:r>
            <a:endParaRPr lang="en-US" b="1" dirty="0"/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086142"/>
              </p:ext>
            </p:extLst>
          </p:nvPr>
        </p:nvGraphicFramePr>
        <p:xfrm>
          <a:off x="323529" y="1268760"/>
          <a:ext cx="7417000" cy="2134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6838"/>
                <a:gridCol w="25400"/>
                <a:gridCol w="3624762"/>
              </a:tblGrid>
              <a:tr h="385571">
                <a:tc gridSpan="3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lt-LT" sz="1200" dirty="0">
                          <a:effectLst/>
                        </a:rPr>
                        <a:t>Aš vadovauju klasei, remdamasis pripažinimu, skatinimu ir pastiprinimu bei sukuriu atmosferą 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be įtampos ir baimės – 3,7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557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dirty="0" err="1">
                          <a:effectLst/>
                        </a:rPr>
                        <a:t>Mokytojai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netoleruoja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diskriminacijos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atskirties</a:t>
                      </a:r>
                      <a:r>
                        <a:rPr lang="en-US" sz="1200" dirty="0">
                          <a:effectLst/>
                        </a:rPr>
                        <a:t> – 3,7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5571">
                <a:tc gridSpan="3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dirty="0" err="1">
                          <a:effectLst/>
                        </a:rPr>
                        <a:t>Mūsų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mokykloje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vyksta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turiningas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įvairiapusiškas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mokyklinis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gyvenimas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kuriame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svarbią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vietą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užima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bendruomeniškumą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skatinanti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veikla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šventės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sportas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muzikiniai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renginiai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ir</a:t>
                      </a:r>
                      <a:r>
                        <a:rPr lang="en-US" sz="1200" dirty="0">
                          <a:effectLst/>
                        </a:rPr>
                        <a:t> t.t.) – 3,7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5571">
                <a:tc grid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dirty="0" err="1">
                          <a:effectLst/>
                        </a:rPr>
                        <a:t>Aš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domiuosiu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besimokančiųjų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reikalais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poreikiais</a:t>
                      </a:r>
                      <a:r>
                        <a:rPr lang="en-US" sz="1200" dirty="0">
                          <a:effectLst/>
                        </a:rPr>
                        <a:t> – 3,7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592616">
                <a:tc gridSpan="3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dirty="0" err="1">
                          <a:effectLst/>
                        </a:rPr>
                        <a:t>Klasėje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aš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tikslingai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skatinu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bendruomeniškumą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pagarbų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elgesį</a:t>
                      </a:r>
                      <a:r>
                        <a:rPr lang="en-US" sz="1200" dirty="0">
                          <a:effectLst/>
                        </a:rPr>
                        <a:t> tarp </a:t>
                      </a:r>
                      <a:r>
                        <a:rPr lang="en-US" sz="1200" dirty="0" err="1">
                          <a:effectLst/>
                        </a:rPr>
                        <a:t>lyčių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įvairių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tautybių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mokinių</a:t>
                      </a:r>
                      <a:r>
                        <a:rPr lang="en-US" sz="1200" dirty="0">
                          <a:effectLst/>
                        </a:rPr>
                        <a:t> -3,7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55648" y="3403661"/>
            <a:ext cx="51964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cap="small" dirty="0"/>
              <a:t>5 žemiausios vertės (2016m</a:t>
            </a:r>
            <a:r>
              <a:rPr lang="lt-LT" sz="2400" b="1" cap="small" dirty="0" smtClean="0"/>
              <a:t>.)</a:t>
            </a:r>
          </a:p>
          <a:p>
            <a:endParaRPr lang="en-US" sz="24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446735"/>
              </p:ext>
            </p:extLst>
          </p:nvPr>
        </p:nvGraphicFramePr>
        <p:xfrm>
          <a:off x="434834" y="4005064"/>
          <a:ext cx="7521541" cy="2281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316"/>
                <a:gridCol w="41051"/>
                <a:gridCol w="41051"/>
                <a:gridCol w="200123"/>
              </a:tblGrid>
              <a:tr h="262546">
                <a:tc gridSpan="4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dirty="0" err="1">
                          <a:effectLst/>
                        </a:rPr>
                        <a:t>Aš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reguliariai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surenku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mokinių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atsiliepimus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apie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mano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profesinę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veiklą</a:t>
                      </a:r>
                      <a:r>
                        <a:rPr lang="en-US" sz="1200" dirty="0">
                          <a:effectLst/>
                        </a:rPr>
                        <a:t> – 2,6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552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dirty="0" err="1">
                          <a:effectLst/>
                        </a:rPr>
                        <a:t>Aš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reguliariai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surenku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besimokančiųjų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atsiliepimus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apie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mano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pedagoginį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elgesį</a:t>
                      </a:r>
                      <a:r>
                        <a:rPr lang="en-US" sz="1200" dirty="0">
                          <a:effectLst/>
                        </a:rPr>
                        <a:t> -2,7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4056">
                <a:tc grid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dirty="0" err="1">
                          <a:effectLst/>
                        </a:rPr>
                        <a:t>Mokymosi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patalpos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įrengtos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taip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kad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būtų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įmanoma</a:t>
                      </a:r>
                      <a:r>
                        <a:rPr lang="en-US" sz="1200" dirty="0">
                          <a:effectLst/>
                        </a:rPr>
                        <a:t> be </a:t>
                      </a:r>
                      <a:r>
                        <a:rPr lang="en-US" sz="1200" dirty="0" err="1">
                          <a:effectLst/>
                        </a:rPr>
                        <a:t>problemų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dirbti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įvairiomis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socialinėmis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formomis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darbas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po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vieną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su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partneriu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grupėjė</a:t>
                      </a:r>
                      <a:r>
                        <a:rPr lang="en-US" sz="1200" dirty="0">
                          <a:effectLst/>
                        </a:rPr>
                        <a:t>) -2,8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0184">
                <a:tc gridSpan="3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dirty="0" err="1">
                          <a:effectLst/>
                        </a:rPr>
                        <a:t>Mokyklos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pastato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aplinka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įrengta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atitinkamai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pagal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mokinių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poreikius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judėti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pabūti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vienumoje</a:t>
                      </a:r>
                      <a:r>
                        <a:rPr lang="en-US" sz="1200" dirty="0">
                          <a:effectLst/>
                        </a:rPr>
                        <a:t> -2,8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dirty="0" err="1">
                          <a:effectLst/>
                        </a:rPr>
                        <a:t>Aš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kaip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mokytojas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pakankamai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dalyvauju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sprendimų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priėmimo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procesuose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turiu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pakankamai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įtakos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sprendimams</a:t>
                      </a:r>
                      <a:r>
                        <a:rPr lang="en-US" sz="1200" dirty="0">
                          <a:effectLst/>
                        </a:rPr>
                        <a:t>  - 2,9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62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Gimnazijos</a:t>
            </a:r>
            <a:r>
              <a:rPr lang="en-US" dirty="0"/>
              <a:t> </a:t>
            </a:r>
            <a:r>
              <a:rPr lang="en-US" dirty="0" err="1"/>
              <a:t>stiprieji</a:t>
            </a:r>
            <a:r>
              <a:rPr lang="en-US" dirty="0"/>
              <a:t> </a:t>
            </a:r>
            <a:r>
              <a:rPr lang="en-US" dirty="0" err="1"/>
              <a:t>veiklos</a:t>
            </a:r>
            <a:r>
              <a:rPr lang="en-US" dirty="0"/>
              <a:t> </a:t>
            </a:r>
            <a:r>
              <a:rPr lang="en-US" dirty="0" err="1"/>
              <a:t>aspektai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/>
              <a:t>1. Tradicijos ir ritualai	</a:t>
            </a:r>
          </a:p>
          <a:p>
            <a:pPr marL="0" indent="0">
              <a:buNone/>
            </a:pPr>
            <a:r>
              <a:rPr lang="lt-LT" dirty="0"/>
              <a:t>2. Bendruomenės tapatumo jausmas </a:t>
            </a:r>
          </a:p>
          <a:p>
            <a:pPr marL="0" indent="0">
              <a:buNone/>
            </a:pPr>
            <a:r>
              <a:rPr lang="lt-LT" dirty="0"/>
              <a:t>3. Gimnazijos kaip organizacijos pažangos siekis </a:t>
            </a:r>
          </a:p>
          <a:p>
            <a:pPr marL="0" indent="0">
              <a:buNone/>
            </a:pPr>
            <a:r>
              <a:rPr lang="lt-LT" dirty="0"/>
              <a:t>4. Neformalusis švietimas </a:t>
            </a:r>
          </a:p>
          <a:p>
            <a:pPr marL="0" indent="0">
              <a:buNone/>
            </a:pPr>
            <a:r>
              <a:rPr lang="lt-LT" dirty="0"/>
              <a:t>5. Socialinė pagalba </a:t>
            </a:r>
          </a:p>
          <a:p>
            <a:pPr marL="0" indent="0">
              <a:buNone/>
            </a:pPr>
            <a:r>
              <a:rPr lang="lt-LT" dirty="0"/>
              <a:t>6. Vadovavimo stilius </a:t>
            </a:r>
          </a:p>
          <a:p>
            <a:pPr marL="0" indent="0">
              <a:buNone/>
            </a:pPr>
            <a:r>
              <a:rPr lang="lt-LT" dirty="0"/>
              <a:t>7. Lėšų vadyba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71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en-US" dirty="0" err="1"/>
              <a:t>Gimnazijos</a:t>
            </a:r>
            <a:r>
              <a:rPr lang="en-US" dirty="0"/>
              <a:t> </a:t>
            </a:r>
            <a:r>
              <a:rPr lang="en-US" dirty="0" err="1"/>
              <a:t>silpneji</a:t>
            </a:r>
            <a:r>
              <a:rPr lang="en-US" dirty="0"/>
              <a:t> </a:t>
            </a:r>
            <a:r>
              <a:rPr lang="en-US" dirty="0" err="1"/>
              <a:t>veiklos</a:t>
            </a:r>
            <a:r>
              <a:rPr lang="en-US" dirty="0"/>
              <a:t> </a:t>
            </a:r>
            <a:r>
              <a:rPr lang="en-US" dirty="0" err="1"/>
              <a:t>aspektai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48737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t-LT" dirty="0"/>
              <a:t>1. Nepakankami mokėjimo mokytis gebėjimai.</a:t>
            </a:r>
          </a:p>
          <a:p>
            <a:pPr marL="0" indent="0">
              <a:buNone/>
            </a:pPr>
            <a:r>
              <a:rPr lang="lt-LT" dirty="0"/>
              <a:t>2. Nepakankamas galimybių išnaudojimas dalinantis gerąja patirtimi, ne tik seminaro ar paskaitos forma, bet stebint vieni kitų pamokas, diskutuojant gyvai.</a:t>
            </a:r>
          </a:p>
          <a:p>
            <a:pPr marL="0" indent="0">
              <a:buNone/>
            </a:pPr>
            <a:r>
              <a:rPr lang="lt-LT" dirty="0"/>
              <a:t>3. Mokytojų saviugda ir gerosios patirties sklaida, orientuota į pamokos planavimą,  siekiant tobulinti:</a:t>
            </a:r>
          </a:p>
          <a:p>
            <a:pPr marL="0" indent="0">
              <a:buNone/>
            </a:pPr>
            <a:r>
              <a:rPr lang="lt-LT" dirty="0"/>
              <a:t>       -pamokos uždavinio formulavimą į pamatuotą rezultatą;</a:t>
            </a:r>
          </a:p>
          <a:p>
            <a:pPr marL="0" indent="0">
              <a:buNone/>
            </a:pPr>
            <a:r>
              <a:rPr lang="lt-LT" dirty="0"/>
              <a:t>       -pamokų planavimą pagal klasėje esančių mokinių pasirengimo lygius, mokinių vertinimo   ir įsivertinimo organizavimą.</a:t>
            </a:r>
          </a:p>
          <a:p>
            <a:pPr marL="0" indent="0">
              <a:buNone/>
            </a:pPr>
            <a:r>
              <a:rPr lang="lt-LT" dirty="0"/>
              <a:t>      - mokantis apibendrinti mokinių veiklą, fiksuojant asmeninę pažangą, lyginant bei analizuodami jų pasiekimus pamokose.</a:t>
            </a:r>
          </a:p>
          <a:p>
            <a:endParaRPr lang="lt-LT" dirty="0"/>
          </a:p>
          <a:p>
            <a:pPr marL="0" indent="0">
              <a:buNone/>
            </a:pPr>
            <a:r>
              <a:rPr lang="lt-LT" dirty="0"/>
              <a:t>4. Platus informacinių technologijų bei įvairesnių darbo metodų taikymas  pamokose.</a:t>
            </a:r>
          </a:p>
          <a:p>
            <a:pPr marL="0" indent="0">
              <a:buNone/>
            </a:pPr>
            <a:r>
              <a:rPr lang="lt-LT" dirty="0"/>
              <a:t>5. Mokytojai konsultacijos mokiniams, turinčius mokymosi sunkumų ar labai gabius.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51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78098"/>
          </a:xfrm>
        </p:spPr>
        <p:txBody>
          <a:bodyPr/>
          <a:lstStyle/>
          <a:p>
            <a:r>
              <a:rPr lang="en-US" dirty="0" err="1"/>
              <a:t>Mokyklos</a:t>
            </a:r>
            <a:r>
              <a:rPr lang="en-US" dirty="0"/>
              <a:t> </a:t>
            </a:r>
            <a:r>
              <a:rPr lang="en-US" dirty="0" err="1"/>
              <a:t>tobulintini</a:t>
            </a:r>
            <a:r>
              <a:rPr lang="en-US" dirty="0"/>
              <a:t> </a:t>
            </a:r>
            <a:r>
              <a:rPr lang="en-US" dirty="0" err="1"/>
              <a:t>veiklos</a:t>
            </a:r>
            <a:r>
              <a:rPr lang="en-US" dirty="0"/>
              <a:t> </a:t>
            </a:r>
            <a:r>
              <a:rPr lang="en-US" dirty="0" err="1"/>
              <a:t>aspektai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lt-LT" dirty="0"/>
              <a:t>1. Išmokimo stebėjimas </a:t>
            </a:r>
          </a:p>
          <a:p>
            <a:pPr marL="0" indent="0">
              <a:buNone/>
            </a:pPr>
            <a:r>
              <a:rPr lang="lt-LT" dirty="0"/>
              <a:t>2. Mokymosi diferencijavimas pamokoje </a:t>
            </a:r>
          </a:p>
          <a:p>
            <a:pPr marL="0" indent="0">
              <a:buNone/>
            </a:pPr>
            <a:r>
              <a:rPr lang="lt-LT" dirty="0"/>
              <a:t>3. Atskirų mokinių pažanga.</a:t>
            </a:r>
          </a:p>
          <a:p>
            <a:pPr marL="0" indent="0">
              <a:buNone/>
            </a:pPr>
            <a:r>
              <a:rPr lang="lt-LT" dirty="0"/>
              <a:t>4. Gabių vaikų ugdymas pamokoje </a:t>
            </a:r>
          </a:p>
          <a:p>
            <a:pPr marL="0" indent="0">
              <a:buNone/>
            </a:pPr>
            <a:r>
              <a:rPr lang="lt-LT" dirty="0"/>
              <a:t>5. Skatinti projektinę veiklą. Pagerės mokinių mokymosi motyvacija, nes jie bus įjungti į ieškojimų ir atradimų procesą.</a:t>
            </a:r>
          </a:p>
          <a:p>
            <a:pPr marL="0" indent="0">
              <a:buNone/>
            </a:pPr>
            <a:r>
              <a:rPr lang="lt-LT" dirty="0"/>
              <a:t>6. Eliminuoti pamokų praleidimą be pateisinamų priežasčių ir vėlavimąsi.</a:t>
            </a:r>
          </a:p>
          <a:p>
            <a:pPr marL="0" indent="0">
              <a:buNone/>
            </a:pPr>
            <a:r>
              <a:rPr lang="lt-LT" dirty="0"/>
              <a:t>7. Didinti namų darbų ir grįžtamojo ryšio poveikį. Mokinių užduotys taps įdomesnės ir jie su didesniu noru ir motyvacija įsijungs į jų sprendimą.</a:t>
            </a:r>
          </a:p>
          <a:p>
            <a:pPr marL="0" indent="0">
              <a:buNone/>
            </a:pPr>
            <a:r>
              <a:rPr lang="lt-LT" dirty="0"/>
              <a:t>8. Skatinti skaitymą ir rašymą, mokant visų dalykų.</a:t>
            </a:r>
          </a:p>
          <a:p>
            <a:pPr marL="0" indent="0">
              <a:buNone/>
            </a:pPr>
            <a:r>
              <a:rPr lang="lt-LT" dirty="0"/>
              <a:t>9. Skatinti glaudesnį bendradarbiavimą su socialiniais partneriais ir bendruomene.</a:t>
            </a:r>
          </a:p>
          <a:p>
            <a:pPr marL="0" indent="0">
              <a:buNone/>
            </a:pPr>
            <a:r>
              <a:rPr lang="lt-LT" dirty="0"/>
              <a:t>10. Dar daugiau tėvų įtraukti į mokyklos gyvenimą.Vykdyti  renginius aktyvinančius tėvų  bendradarbiavimą su klasių vadovais, mokytojais bei specialistais (bendros sporto šventė, vasaros stovykla ir kt).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24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913563" cy="64807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err="1">
                <a:solidFill>
                  <a:schemeClr val="tx2">
                    <a:satMod val="130000"/>
                  </a:schemeClr>
                </a:solidFill>
              </a:rPr>
              <a:t>Didžiausias</a:t>
            </a:r>
            <a:r>
              <a:rPr lang="en-US" sz="2000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satMod val="130000"/>
                  </a:schemeClr>
                </a:solidFill>
              </a:rPr>
              <a:t>poreikis</a:t>
            </a:r>
            <a:r>
              <a:rPr lang="en-US" sz="2000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satMod val="130000"/>
                  </a:schemeClr>
                </a:solidFill>
              </a:rPr>
              <a:t>keistis</a:t>
            </a:r>
            <a:r>
              <a:rPr lang="en-US" sz="2000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satMod val="130000"/>
                  </a:schemeClr>
                </a:solidFill>
              </a:rPr>
              <a:t>(2015m.)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</a:t>
            </a: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208911" cy="5832648"/>
          </a:xfrm>
        </p:spPr>
        <p:txBody>
          <a:bodyPr>
            <a:normAutofit fontScale="2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5600" dirty="0" err="1"/>
              <a:t>Mokyklos</a:t>
            </a:r>
            <a:r>
              <a:rPr lang="en-US" sz="5600" dirty="0"/>
              <a:t> </a:t>
            </a:r>
            <a:r>
              <a:rPr lang="en-US" sz="5600" dirty="0" err="1"/>
              <a:t>patalpos</a:t>
            </a:r>
            <a:r>
              <a:rPr lang="en-US" sz="5600" dirty="0"/>
              <a:t> </a:t>
            </a:r>
            <a:r>
              <a:rPr lang="en-US" sz="5600" dirty="0" err="1"/>
              <a:t>įrengtos</a:t>
            </a:r>
            <a:r>
              <a:rPr lang="en-US" sz="5600" dirty="0"/>
              <a:t> </a:t>
            </a:r>
            <a:r>
              <a:rPr lang="en-US" sz="5600" dirty="0" err="1"/>
              <a:t>kaip</a:t>
            </a:r>
            <a:r>
              <a:rPr lang="en-US" sz="5600" dirty="0"/>
              <a:t> </a:t>
            </a:r>
            <a:r>
              <a:rPr lang="en-US" sz="5600" dirty="0" err="1"/>
              <a:t>skatinanti</a:t>
            </a:r>
            <a:r>
              <a:rPr lang="en-US" sz="5600" dirty="0"/>
              <a:t> </a:t>
            </a:r>
            <a:r>
              <a:rPr lang="en-US" sz="5600" dirty="0" err="1"/>
              <a:t>mokymosi</a:t>
            </a:r>
            <a:r>
              <a:rPr lang="en-US" sz="5600" dirty="0"/>
              <a:t> </a:t>
            </a:r>
            <a:r>
              <a:rPr lang="en-US" sz="5600" dirty="0" err="1"/>
              <a:t>aplinka</a:t>
            </a:r>
            <a:r>
              <a:rPr lang="en-US" sz="5600" dirty="0"/>
              <a:t>, </a:t>
            </a:r>
            <a:r>
              <a:rPr lang="en-US" sz="5600" dirty="0" err="1"/>
              <a:t>remianti</a:t>
            </a:r>
            <a:r>
              <a:rPr lang="en-US" sz="5600" dirty="0"/>
              <a:t> </a:t>
            </a:r>
            <a:r>
              <a:rPr lang="en-US" sz="5600" dirty="0" err="1"/>
              <a:t>savarankišką</a:t>
            </a:r>
            <a:r>
              <a:rPr lang="en-US" sz="5600" dirty="0"/>
              <a:t> </a:t>
            </a:r>
            <a:r>
              <a:rPr lang="en-US" sz="5600" dirty="0" err="1"/>
              <a:t>mokymąsi</a:t>
            </a:r>
            <a:r>
              <a:rPr lang="en-US" sz="5600" dirty="0"/>
              <a:t> </a:t>
            </a:r>
            <a:r>
              <a:rPr lang="en-US" sz="5600" dirty="0" err="1"/>
              <a:t>ir</a:t>
            </a:r>
            <a:r>
              <a:rPr lang="en-US" sz="5600" dirty="0"/>
              <a:t> </a:t>
            </a:r>
            <a:r>
              <a:rPr lang="en-US" sz="5600" dirty="0" err="1"/>
              <a:t>darbą</a:t>
            </a:r>
            <a:r>
              <a:rPr lang="en-US" sz="5600" dirty="0"/>
              <a:t> (</a:t>
            </a:r>
            <a:r>
              <a:rPr lang="en-US" sz="5600" dirty="0" err="1"/>
              <a:t>pvz</a:t>
            </a:r>
            <a:r>
              <a:rPr lang="en-US" sz="5600" dirty="0"/>
              <a:t>., </a:t>
            </a:r>
            <a:r>
              <a:rPr lang="en-US" sz="5600" dirty="0" err="1"/>
              <a:t>skaitymo</a:t>
            </a:r>
            <a:r>
              <a:rPr lang="en-US" sz="5600" dirty="0"/>
              <a:t> </a:t>
            </a:r>
            <a:r>
              <a:rPr lang="en-US" sz="5600" dirty="0" err="1"/>
              <a:t>kampeliai</a:t>
            </a:r>
            <a:r>
              <a:rPr lang="en-US" sz="5600" dirty="0"/>
              <a:t>, </a:t>
            </a:r>
            <a:r>
              <a:rPr lang="en-US" sz="5600" dirty="0" err="1"/>
              <a:t>savarankiško</a:t>
            </a:r>
            <a:r>
              <a:rPr lang="en-US" sz="5600" dirty="0"/>
              <a:t> </a:t>
            </a:r>
            <a:r>
              <a:rPr lang="en-US" sz="5600" dirty="0" err="1" smtClean="0"/>
              <a:t>mokymosi</a:t>
            </a:r>
            <a:endParaRPr lang="lt-LT" sz="5600" dirty="0" smtClean="0"/>
          </a:p>
          <a:p>
            <a:pPr marL="82296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lt-LT" sz="5600" dirty="0"/>
              <a:t> </a:t>
            </a:r>
            <a:r>
              <a:rPr lang="lt-LT" sz="5600" dirty="0" smtClean="0"/>
              <a:t>  </a:t>
            </a:r>
            <a:r>
              <a:rPr lang="en-US" sz="5600" dirty="0" smtClean="0"/>
              <a:t> </a:t>
            </a:r>
            <a:r>
              <a:rPr lang="en-US" sz="5600" dirty="0" err="1"/>
              <a:t>medžiaga</a:t>
            </a:r>
            <a:r>
              <a:rPr lang="en-US" sz="5600" dirty="0"/>
              <a:t>). </a:t>
            </a:r>
            <a:r>
              <a:rPr lang="lt-LT" sz="5600" dirty="0" smtClean="0"/>
              <a:t>-</a:t>
            </a:r>
            <a:r>
              <a:rPr lang="en-US" sz="5600" dirty="0" smtClean="0"/>
              <a:t> </a:t>
            </a:r>
            <a:r>
              <a:rPr lang="en-US" sz="5600" dirty="0"/>
              <a:t>2,9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5600" dirty="0"/>
              <a:t> </a:t>
            </a:r>
            <a:r>
              <a:rPr lang="lt-LT" sz="5600" dirty="0"/>
              <a:t>Mokymosi patalpos įrengtos taip, kad būtų įmanoma be problemų dirbti įvairiomis socialinėmis formomis (darbas po vieną, su partneriu, grupėjė). </a:t>
            </a:r>
            <a:r>
              <a:rPr lang="lt-LT" sz="5600" dirty="0" smtClean="0"/>
              <a:t>-</a:t>
            </a:r>
            <a:r>
              <a:rPr lang="en-US" sz="5600" dirty="0" smtClean="0"/>
              <a:t> </a:t>
            </a:r>
            <a:r>
              <a:rPr lang="en-US" sz="5600" dirty="0"/>
              <a:t>2,8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lt-LT" sz="5600" dirty="0"/>
              <a:t>Aš tikslingai remiu besimokančiuosius vystyti savo mokymosi strategijas ir darbo technikas (minčių žemėlapis, mokymosi dienoraštis ir t.t.) </a:t>
            </a:r>
            <a:r>
              <a:rPr lang="lt-LT" sz="5600" dirty="0" smtClean="0"/>
              <a:t>- </a:t>
            </a:r>
            <a:r>
              <a:rPr lang="en-US" sz="5600" dirty="0" smtClean="0"/>
              <a:t>2,5 </a:t>
            </a:r>
            <a:endParaRPr lang="en-US" sz="5600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5600" dirty="0"/>
              <a:t>  </a:t>
            </a:r>
            <a:r>
              <a:rPr lang="lt-LT" sz="5600" dirty="0"/>
              <a:t>Mokyklos pastato aplinka įrengta atitinkamai pagal mokinių poreikius judėti ir pabūti vienumoje. </a:t>
            </a:r>
            <a:r>
              <a:rPr lang="lt-LT" sz="5600" dirty="0" smtClean="0"/>
              <a:t>- </a:t>
            </a:r>
            <a:r>
              <a:rPr lang="en-US" sz="5600" dirty="0" smtClean="0"/>
              <a:t> </a:t>
            </a:r>
            <a:r>
              <a:rPr lang="en-US" sz="5600" dirty="0"/>
              <a:t>2,5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5600" dirty="0"/>
              <a:t>  </a:t>
            </a:r>
            <a:r>
              <a:rPr lang="lt-LT" sz="5600" dirty="0"/>
              <a:t>Mūsų mokyklos veikloje aktyviai dalyvauja tėvai </a:t>
            </a:r>
            <a:endParaRPr lang="lt-LT" sz="56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lt-LT" sz="5600" dirty="0"/>
              <a:t> </a:t>
            </a:r>
            <a:r>
              <a:rPr lang="lt-LT" sz="5600" dirty="0" smtClean="0"/>
              <a:t>      (</a:t>
            </a:r>
            <a:r>
              <a:rPr lang="lt-LT" sz="5600" dirty="0"/>
              <a:t>pvz., tėvų taryba). </a:t>
            </a:r>
            <a:r>
              <a:rPr lang="lt-LT" sz="5600" dirty="0" smtClean="0"/>
              <a:t>-</a:t>
            </a:r>
            <a:r>
              <a:rPr lang="en-US" sz="5600" dirty="0" smtClean="0"/>
              <a:t>2,4 </a:t>
            </a:r>
            <a:endParaRPr lang="en-US" sz="5600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8000" dirty="0"/>
              <a:t>  </a:t>
            </a:r>
            <a:endParaRPr lang="en-US" sz="6400" dirty="0"/>
          </a:p>
          <a:p>
            <a:pPr marL="82296" indent="0">
              <a:buNone/>
              <a:defRPr/>
            </a:pPr>
            <a:r>
              <a:rPr lang="en-US" sz="7200" dirty="0" err="1"/>
              <a:t>Didžiausias</a:t>
            </a:r>
            <a:r>
              <a:rPr lang="en-US" sz="7200" dirty="0"/>
              <a:t> </a:t>
            </a:r>
            <a:r>
              <a:rPr lang="en-US" sz="7200" dirty="0" err="1"/>
              <a:t>poreikis</a:t>
            </a:r>
            <a:r>
              <a:rPr lang="en-US" sz="7200" dirty="0"/>
              <a:t> </a:t>
            </a:r>
            <a:r>
              <a:rPr lang="en-US" sz="7200" dirty="0" err="1"/>
              <a:t>keistis</a:t>
            </a:r>
            <a:r>
              <a:rPr lang="en-US" sz="7200" dirty="0"/>
              <a:t> (</a:t>
            </a:r>
            <a:r>
              <a:rPr lang="en-US" sz="7200" dirty="0" smtClean="0"/>
              <a:t>2016m.)</a:t>
            </a:r>
            <a:r>
              <a:rPr lang="en-US" sz="6400" dirty="0"/>
              <a:t>	</a:t>
            </a:r>
            <a:r>
              <a:rPr lang="en-US" dirty="0"/>
              <a:t/>
            </a:r>
            <a:br>
              <a:rPr lang="en-US" dirty="0"/>
            </a:br>
            <a:endParaRPr lang="en-US" sz="2400" dirty="0"/>
          </a:p>
          <a:p>
            <a:pPr marL="82296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dirty="0" smtClean="0"/>
              <a:t>  </a:t>
            </a:r>
            <a:endParaRPr lang="en-US" sz="2800" dirty="0"/>
          </a:p>
          <a:p>
            <a:pPr marL="82296" indent="0">
              <a:buNone/>
              <a:defRPr/>
            </a:pPr>
            <a:r>
              <a:rPr lang="en-US" sz="6400" dirty="0" smtClean="0"/>
              <a:t>- </a:t>
            </a:r>
            <a:r>
              <a:rPr lang="lt-LT" sz="6400" dirty="0" smtClean="0"/>
              <a:t>Mokyklos </a:t>
            </a:r>
            <a:r>
              <a:rPr lang="lt-LT" sz="6400" dirty="0"/>
              <a:t>patalpos įrengtos kaip skatinanti mokymosi aplinka, remianti savarankišką mokymąsi ir darbą </a:t>
            </a:r>
          </a:p>
          <a:p>
            <a:pPr marL="82296" indent="0">
              <a:buNone/>
              <a:defRPr/>
            </a:pPr>
            <a:r>
              <a:rPr lang="lt-LT" sz="6400" dirty="0"/>
              <a:t>(pvz., skaitymo kampeliai, savarankiško mokymosi medžiaga – </a:t>
            </a:r>
            <a:r>
              <a:rPr lang="lt-LT" sz="6400" dirty="0" smtClean="0"/>
              <a:t>3,0</a:t>
            </a:r>
            <a:endParaRPr lang="en-US" sz="6400" dirty="0" smtClean="0"/>
          </a:p>
          <a:p>
            <a:pPr marL="82296" indent="0">
              <a:buNone/>
              <a:defRPr/>
            </a:pPr>
            <a:r>
              <a:rPr lang="en-US" sz="6400" dirty="0" smtClean="0"/>
              <a:t>- </a:t>
            </a:r>
            <a:r>
              <a:rPr lang="lt-LT" sz="6400" dirty="0" smtClean="0"/>
              <a:t>Mokymosi </a:t>
            </a:r>
            <a:r>
              <a:rPr lang="lt-LT" sz="6400" dirty="0"/>
              <a:t>patalpos įrengtos taip, kad būtų įmanoma be problemų dirbti įvairiomis socialinėmis formomis (darbas po vieną, su partneriu, grupėjė) – 2,9</a:t>
            </a:r>
          </a:p>
          <a:p>
            <a:pPr marL="82296" indent="0">
              <a:buNone/>
              <a:defRPr/>
            </a:pPr>
            <a:r>
              <a:rPr lang="en-US" sz="6400" dirty="0" smtClean="0"/>
              <a:t>- </a:t>
            </a:r>
            <a:r>
              <a:rPr lang="lt-LT" sz="6400" dirty="0" smtClean="0"/>
              <a:t>Mokyklos </a:t>
            </a:r>
            <a:r>
              <a:rPr lang="lt-LT" sz="6400" dirty="0"/>
              <a:t>pastato aplinka įrengta atitinkamai pagal mokinių poreikius judėti ir pabūti vienumoje – 2,7</a:t>
            </a:r>
          </a:p>
          <a:p>
            <a:pPr marL="82296" indent="0">
              <a:buNone/>
              <a:defRPr/>
            </a:pPr>
            <a:r>
              <a:rPr lang="en-US" sz="6400" dirty="0" smtClean="0"/>
              <a:t>- </a:t>
            </a:r>
            <a:r>
              <a:rPr lang="lt-LT" sz="6400" dirty="0" smtClean="0"/>
              <a:t>Mūsų </a:t>
            </a:r>
            <a:r>
              <a:rPr lang="lt-LT" sz="6400" dirty="0"/>
              <a:t>mokyklos veikloje aktyviai dalyvauja tėvai (pvz., tėvų taryba)- 2,6</a:t>
            </a:r>
          </a:p>
          <a:p>
            <a:pPr marL="82296" indent="0">
              <a:buNone/>
              <a:defRPr/>
            </a:pPr>
            <a:r>
              <a:rPr lang="en-US" sz="6400" dirty="0" smtClean="0"/>
              <a:t>- </a:t>
            </a:r>
            <a:r>
              <a:rPr lang="lt-LT" sz="6400" dirty="0" smtClean="0"/>
              <a:t>Dienotvarkėje </a:t>
            </a:r>
            <a:r>
              <a:rPr lang="lt-LT" sz="6400" dirty="0"/>
              <a:t>pakaitomis išdėstytos koncentracijos ir atsipalaidavimo, ramybės </a:t>
            </a:r>
            <a:endParaRPr lang="en-US" sz="6400" dirty="0" smtClean="0"/>
          </a:p>
          <a:p>
            <a:pPr marL="82296" indent="0">
              <a:buNone/>
              <a:defRPr/>
            </a:pPr>
            <a:r>
              <a:rPr lang="en-US" sz="6400" dirty="0" smtClean="0"/>
              <a:t>  </a:t>
            </a:r>
            <a:r>
              <a:rPr lang="lt-LT" sz="6400" dirty="0" smtClean="0"/>
              <a:t>ir </a:t>
            </a:r>
            <a:r>
              <a:rPr lang="lt-LT" sz="6400" dirty="0"/>
              <a:t>judėjimo fazes - 2,4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6400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6400" dirty="0"/>
          </a:p>
        </p:txBody>
      </p:sp>
    </p:spTree>
    <p:extLst>
      <p:ext uri="{BB962C8B-B14F-4D97-AF65-F5344CB8AC3E}">
        <p14:creationId xmlns:p14="http://schemas.microsoft.com/office/powerpoint/2010/main" val="57783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solidFill>
                  <a:schemeClr val="tx2">
                    <a:satMod val="130000"/>
                  </a:schemeClr>
                </a:solidFill>
              </a:rPr>
              <a:t>Mokinių apklausa </a:t>
            </a:r>
            <a:r>
              <a:rPr lang="lt-LT" dirty="0" smtClean="0">
                <a:solidFill>
                  <a:schemeClr val="tx2">
                    <a:satMod val="130000"/>
                  </a:schemeClr>
                </a:solidFill>
              </a:rPr>
              <a:t>2016 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67600" cy="4701136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Bendra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apie</a:t>
            </a:r>
            <a:r>
              <a:rPr lang="en-US" dirty="0"/>
              <a:t> </a:t>
            </a:r>
            <a:r>
              <a:rPr lang="en-US" dirty="0" err="1"/>
              <a:t>šią</a:t>
            </a:r>
            <a:r>
              <a:rPr lang="en-US" dirty="0"/>
              <a:t> </a:t>
            </a:r>
            <a:r>
              <a:rPr lang="en-US" dirty="0" err="1"/>
              <a:t>apklausą</a:t>
            </a:r>
            <a:r>
              <a:rPr lang="en-US" dirty="0"/>
              <a:t> 	</a:t>
            </a:r>
          </a:p>
          <a:p>
            <a:r>
              <a:rPr lang="en-US" dirty="0" err="1"/>
              <a:t>Apklausos</a:t>
            </a:r>
            <a:r>
              <a:rPr lang="en-US" dirty="0"/>
              <a:t> </a:t>
            </a:r>
            <a:r>
              <a:rPr lang="en-US" dirty="0" err="1"/>
              <a:t>pabaigos</a:t>
            </a:r>
            <a:r>
              <a:rPr lang="en-US" dirty="0"/>
              <a:t> data: 	2016-11-16 	</a:t>
            </a:r>
            <a:r>
              <a:rPr lang="lt-LT" dirty="0"/>
              <a:t>	</a:t>
            </a:r>
          </a:p>
          <a:p>
            <a:r>
              <a:rPr lang="en-US" dirty="0"/>
              <a:t>Per </a:t>
            </a:r>
            <a:r>
              <a:rPr lang="en-US" dirty="0" err="1"/>
              <a:t>prieigos</a:t>
            </a:r>
            <a:r>
              <a:rPr lang="en-US" dirty="0"/>
              <a:t> </a:t>
            </a:r>
            <a:r>
              <a:rPr lang="en-US" dirty="0" err="1"/>
              <a:t>kodą</a:t>
            </a:r>
            <a:r>
              <a:rPr lang="en-US" dirty="0"/>
              <a:t> </a:t>
            </a:r>
            <a:r>
              <a:rPr lang="en-US" dirty="0" err="1"/>
              <a:t>pakviesti</a:t>
            </a:r>
            <a:r>
              <a:rPr lang="en-US" dirty="0"/>
              <a:t> </a:t>
            </a:r>
            <a:r>
              <a:rPr lang="en-US" dirty="0" err="1"/>
              <a:t>dalyviai</a:t>
            </a:r>
            <a:r>
              <a:rPr lang="en-US" dirty="0"/>
              <a:t>: 	76 	</a:t>
            </a:r>
          </a:p>
          <a:p>
            <a:r>
              <a:rPr lang="lt-LT" dirty="0"/>
              <a:t>Išsiųstų/išdalintų klausimynų skaičius 	0 	</a:t>
            </a:r>
          </a:p>
          <a:p>
            <a:r>
              <a:rPr lang="lt-LT" dirty="0"/>
              <a:t>Iš viso pakviestų dalyvių skaičius: 	76 	</a:t>
            </a:r>
          </a:p>
          <a:p>
            <a:r>
              <a:rPr lang="en-US" dirty="0" err="1"/>
              <a:t>Visiškai</a:t>
            </a:r>
            <a:r>
              <a:rPr lang="en-US" dirty="0"/>
              <a:t> </a:t>
            </a:r>
            <a:r>
              <a:rPr lang="en-US" dirty="0" err="1"/>
              <a:t>atsakyti</a:t>
            </a:r>
            <a:r>
              <a:rPr lang="en-US" dirty="0"/>
              <a:t> </a:t>
            </a:r>
            <a:r>
              <a:rPr lang="en-US" dirty="0" err="1"/>
              <a:t>klausimynai</a:t>
            </a:r>
            <a:r>
              <a:rPr lang="en-US" dirty="0"/>
              <a:t> 	75 	</a:t>
            </a:r>
          </a:p>
          <a:p>
            <a:r>
              <a:rPr lang="lt-LT" dirty="0"/>
              <a:t>Grįžusių klausimynų kvota 	98,7% 	</a:t>
            </a:r>
          </a:p>
          <a:p>
            <a:r>
              <a:rPr lang="fi-FI" dirty="0"/>
              <a:t>Iš dalies atsakyti klausimynai: 	0 	</a:t>
            </a:r>
          </a:p>
          <a:p>
            <a:r>
              <a:rPr lang="lt-LT" dirty="0"/>
              <a:t>Atsakytų klausimynų (įskaitant iš dalies atsakytus) skaičius: 	98,7%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2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/>
          <a:lstStyle/>
          <a:p>
            <a:r>
              <a:rPr lang="lt-LT" dirty="0"/>
              <a:t>Įsivertinimo_palyginimas_2015-2016m.m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lt-LT" b="1" cap="small" dirty="0"/>
              <a:t>5 aukščiausios vertės(2015m.) </a:t>
            </a:r>
            <a:r>
              <a:rPr lang="lt-LT" cap="small" dirty="0"/>
              <a:t>	</a:t>
            </a:r>
            <a:endParaRPr lang="lt-LT" dirty="0"/>
          </a:p>
          <a:p>
            <a:pPr lvl="0"/>
            <a:r>
              <a:rPr lang="lt-LT" dirty="0"/>
              <a:t>Aš jaučiuosi saugiai visoje mokykloje: klasėje, koridoriuose, kieme, valgykloje, tualetuose -3,7 </a:t>
            </a:r>
          </a:p>
          <a:p>
            <a:pPr lvl="0"/>
            <a:r>
              <a:rPr lang="en-US" dirty="0"/>
              <a:t>Aš esu patenkintas, kad mokausi būtent šioje</a:t>
            </a:r>
            <a:r>
              <a:rPr lang="lt-LT" dirty="0"/>
              <a:t>  </a:t>
            </a:r>
            <a:r>
              <a:rPr lang="en-US" dirty="0"/>
              <a:t>mokykloje </a:t>
            </a:r>
            <a:r>
              <a:rPr lang="lt-LT" dirty="0"/>
              <a:t>-</a:t>
            </a:r>
            <a:r>
              <a:rPr lang="en-US" dirty="0"/>
              <a:t> 3,6 </a:t>
            </a:r>
            <a:endParaRPr lang="lt-LT" dirty="0"/>
          </a:p>
          <a:p>
            <a:pPr lvl="0"/>
            <a:r>
              <a:rPr lang="en-US" dirty="0"/>
              <a:t>Gerai sutariu su visais bendraklasiais </a:t>
            </a:r>
            <a:r>
              <a:rPr lang="lt-LT" dirty="0"/>
              <a:t>-</a:t>
            </a:r>
            <a:r>
              <a:rPr lang="en-US" dirty="0"/>
              <a:t> 3,5</a:t>
            </a:r>
            <a:endParaRPr lang="lt-LT" dirty="0"/>
          </a:p>
          <a:p>
            <a:pPr lvl="0"/>
            <a:r>
              <a:rPr lang="lt-LT" dirty="0"/>
              <a:t>Greta įprastinių pamokų mokykloje organizuojama ir kitokia veikla (būreliai, šventės, meno renginiai, projektinės savaitės ir pan.) -</a:t>
            </a:r>
            <a:r>
              <a:rPr lang="en-US" dirty="0"/>
              <a:t> 3,6  </a:t>
            </a:r>
            <a:endParaRPr lang="lt-LT" dirty="0"/>
          </a:p>
          <a:p>
            <a:pPr lvl="0"/>
            <a:r>
              <a:rPr lang="lt-LT" dirty="0"/>
              <a:t>Apie mūsų mokyklą mokiniai ir tėvai atsiliepia teigiamai -</a:t>
            </a:r>
            <a:r>
              <a:rPr lang="en-US" dirty="0"/>
              <a:t> 3,4 </a:t>
            </a:r>
            <a:endParaRPr lang="lt-LT" dirty="0"/>
          </a:p>
          <a:p>
            <a:pPr marL="0" indent="0">
              <a:buNone/>
            </a:pPr>
            <a:r>
              <a:rPr lang="en-US" dirty="0"/>
              <a:t> </a:t>
            </a:r>
            <a:endParaRPr lang="lt-LT" dirty="0"/>
          </a:p>
          <a:p>
            <a:pPr marL="0" indent="0">
              <a:buNone/>
            </a:pPr>
            <a:r>
              <a:rPr lang="lt-LT" b="1" cap="small" dirty="0"/>
              <a:t>5 aukščiausios vertės(2016m.)</a:t>
            </a:r>
            <a:endParaRPr lang="lt-LT" b="1" dirty="0"/>
          </a:p>
          <a:p>
            <a:pPr lvl="0"/>
            <a:r>
              <a:rPr lang="lt-LT" dirty="0"/>
              <a:t>Aš jaučiuosi saugiai visoje mokykloje: klasėje, koridoriuose, kieme, valgykloje, tualetuose - 3,7 </a:t>
            </a:r>
          </a:p>
          <a:p>
            <a:pPr lvl="0"/>
            <a:r>
              <a:rPr lang="lt-LT" dirty="0"/>
              <a:t> </a:t>
            </a:r>
            <a:r>
              <a:rPr lang="en-US" dirty="0"/>
              <a:t>Aš esu patenkintas, kad mokausi būtent šioje mokykloje</a:t>
            </a:r>
            <a:r>
              <a:rPr lang="lt-LT" dirty="0"/>
              <a:t> - </a:t>
            </a:r>
            <a:r>
              <a:rPr lang="en-US" dirty="0"/>
              <a:t> 3,5 </a:t>
            </a:r>
            <a:endParaRPr lang="lt-LT" dirty="0"/>
          </a:p>
          <a:p>
            <a:pPr lvl="0"/>
            <a:r>
              <a:rPr lang="en-US" dirty="0"/>
              <a:t> </a:t>
            </a:r>
            <a:r>
              <a:rPr lang="lt-LT" dirty="0"/>
              <a:t>Daugelis mano mokyklos mokinių tarpusavyje sutaria gerai - </a:t>
            </a:r>
            <a:r>
              <a:rPr lang="en-US" dirty="0"/>
              <a:t>3,5 </a:t>
            </a:r>
            <a:endParaRPr lang="lt-LT" dirty="0"/>
          </a:p>
          <a:p>
            <a:pPr lvl="0"/>
            <a:r>
              <a:rPr lang="en-US" dirty="0"/>
              <a:t>  </a:t>
            </a:r>
            <a:r>
              <a:rPr lang="lt-LT" dirty="0"/>
              <a:t>Greta įprastinių pamokų mokykloje organizuojama ir kitokia veikla (būreliai, šventės, meno renginiai, projektinės savaitės ir pan.) - </a:t>
            </a:r>
            <a:r>
              <a:rPr lang="en-US" dirty="0"/>
              <a:t> 3,5 </a:t>
            </a:r>
            <a:endParaRPr lang="lt-LT" dirty="0"/>
          </a:p>
          <a:p>
            <a:pPr lvl="0"/>
            <a:r>
              <a:rPr lang="en-US" dirty="0"/>
              <a:t> </a:t>
            </a:r>
            <a:r>
              <a:rPr lang="lt-LT" dirty="0"/>
              <a:t>Per paskutinius du mėnesius aš pats(-i) nesijuokiau, nesišaipiau, nesityčiojau iš kitų mokinių - </a:t>
            </a:r>
            <a:r>
              <a:rPr lang="en-US" dirty="0"/>
              <a:t>3,5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202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/>
          <a:lstStyle/>
          <a:p>
            <a:r>
              <a:rPr lang="lt-LT" dirty="0"/>
              <a:t>Įsivertinimo_palyginimas_2015-2016m.m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lt-LT" b="1" cap="small" dirty="0"/>
              <a:t>5 žemiausios vertės (2015m.)</a:t>
            </a:r>
            <a:r>
              <a:rPr lang="lt-LT" cap="small" dirty="0"/>
              <a:t>	</a:t>
            </a:r>
            <a:endParaRPr lang="lt-LT" dirty="0"/>
          </a:p>
          <a:p>
            <a:pPr lvl="0"/>
            <a:r>
              <a:rPr lang="lt-LT" dirty="0"/>
              <a:t>Mano tėvai mokykloje aktyvūs – įsitraukia į renginių organizavimą, veda pamokas, vyksta kartu į ekskursijas, žygius ir kt. -2,3 </a:t>
            </a:r>
          </a:p>
          <a:p>
            <a:pPr lvl="0"/>
            <a:r>
              <a:rPr lang="lt-LT" dirty="0"/>
              <a:t> Mano tėvai noriai dalyvauja mokyklos renginiuose -</a:t>
            </a:r>
            <a:r>
              <a:rPr lang="en-US" dirty="0"/>
              <a:t> 2,4 </a:t>
            </a:r>
            <a:endParaRPr lang="lt-LT" dirty="0"/>
          </a:p>
          <a:p>
            <a:pPr lvl="0"/>
            <a:r>
              <a:rPr lang="en-US" dirty="0"/>
              <a:t> </a:t>
            </a:r>
            <a:r>
              <a:rPr lang="lt-LT" dirty="0"/>
              <a:t>Mūsų mokyklos mokiniai drausmingai elgiasi net ir tada, kai nemato mokytojai -</a:t>
            </a:r>
            <a:r>
              <a:rPr lang="en-US" dirty="0"/>
              <a:t>2,6 </a:t>
            </a:r>
            <a:endParaRPr lang="lt-LT" dirty="0"/>
          </a:p>
          <a:p>
            <a:pPr lvl="0"/>
            <a:r>
              <a:rPr lang="en-US" dirty="0"/>
              <a:t>  Aš noriai einu į mokyklą </a:t>
            </a:r>
            <a:r>
              <a:rPr lang="lt-LT" dirty="0"/>
              <a:t>-</a:t>
            </a:r>
            <a:r>
              <a:rPr lang="en-US" dirty="0"/>
              <a:t> 2,8 </a:t>
            </a:r>
            <a:endParaRPr lang="lt-LT" dirty="0"/>
          </a:p>
          <a:p>
            <a:pPr lvl="0"/>
            <a:r>
              <a:rPr lang="en-US" dirty="0"/>
              <a:t>  </a:t>
            </a:r>
            <a:r>
              <a:rPr lang="lt-LT" dirty="0"/>
              <a:t>Aš nebijau pamokose daryti klaidų ar neteisingai atsakyti -</a:t>
            </a:r>
            <a:r>
              <a:rPr lang="en-US" dirty="0"/>
              <a:t>2,9 </a:t>
            </a:r>
            <a:endParaRPr lang="lt-LT" dirty="0"/>
          </a:p>
          <a:p>
            <a:endParaRPr lang="lt-LT" dirty="0"/>
          </a:p>
          <a:p>
            <a:pPr marL="0" indent="0">
              <a:buNone/>
            </a:pPr>
            <a:r>
              <a:rPr lang="lt-LT" cap="small" dirty="0"/>
              <a:t> </a:t>
            </a:r>
            <a:endParaRPr lang="lt-LT" dirty="0"/>
          </a:p>
          <a:p>
            <a:pPr marL="0" indent="0">
              <a:buNone/>
            </a:pPr>
            <a:r>
              <a:rPr lang="lt-LT" b="1" cap="small" dirty="0"/>
              <a:t>5 žemiausios vertės (2016m.)	</a:t>
            </a:r>
            <a:endParaRPr lang="lt-LT" b="1" dirty="0"/>
          </a:p>
          <a:p>
            <a:pPr lvl="0"/>
            <a:r>
              <a:rPr lang="lt-LT" dirty="0"/>
              <a:t>Mano tėvai mokykloje aktyvūs – įsitraukia į renginių organizavimą, veda pamokas, vyksta kartu į ekskursijas, žygius ir </a:t>
            </a:r>
            <a:r>
              <a:rPr lang="lt-LT" dirty="0" err="1"/>
              <a:t>kt</a:t>
            </a:r>
            <a:r>
              <a:rPr lang="lt-LT" dirty="0"/>
              <a:t> - 2,2 </a:t>
            </a:r>
          </a:p>
          <a:p>
            <a:pPr lvl="0"/>
            <a:r>
              <a:rPr lang="lt-LT" dirty="0"/>
              <a:t>  Mano tėvai noriai dalyvauja mokyklos renginiuose - </a:t>
            </a:r>
            <a:r>
              <a:rPr lang="en-US" dirty="0"/>
              <a:t>2,3 </a:t>
            </a:r>
            <a:endParaRPr lang="lt-LT" dirty="0"/>
          </a:p>
          <a:p>
            <a:pPr lvl="0"/>
            <a:r>
              <a:rPr lang="lt-LT" dirty="0"/>
              <a:t>Mūsų mokyklos mokiniai drausmingai elgiasi net ir tada, kai nemato mokytojai - </a:t>
            </a:r>
            <a:r>
              <a:rPr lang="en-US" dirty="0"/>
              <a:t>2,6 </a:t>
            </a:r>
            <a:endParaRPr lang="lt-LT" dirty="0"/>
          </a:p>
          <a:p>
            <a:pPr lvl="0"/>
            <a:r>
              <a:rPr lang="en-US" dirty="0"/>
              <a:t>  Pamokos man yra įdomios, nenuobodžios</a:t>
            </a:r>
            <a:r>
              <a:rPr lang="lt-LT" dirty="0"/>
              <a:t> - </a:t>
            </a:r>
            <a:r>
              <a:rPr lang="en-US" dirty="0"/>
              <a:t>2,8 </a:t>
            </a:r>
            <a:endParaRPr lang="lt-LT" dirty="0"/>
          </a:p>
          <a:p>
            <a:pPr lvl="0"/>
            <a:r>
              <a:rPr lang="en-US" dirty="0"/>
              <a:t>  Mokytojai mane dažnai pagiria</a:t>
            </a:r>
            <a:r>
              <a:rPr lang="lt-LT" dirty="0"/>
              <a:t> - </a:t>
            </a:r>
            <a:r>
              <a:rPr lang="en-US" dirty="0"/>
              <a:t>2,9 </a:t>
            </a:r>
            <a:endParaRPr lang="lt-LT" dirty="0"/>
          </a:p>
          <a:p>
            <a:pPr marL="0" indent="0">
              <a:buNone/>
            </a:pPr>
            <a:r>
              <a:rPr lang="en-US" dirty="0"/>
              <a:t>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5532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2">
                    <a:satMod val="130000"/>
                  </a:schemeClr>
                </a:solidFill>
              </a:rPr>
              <a:t>Mokinių apklausa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29600" cy="4824536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lt-LT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8600" b="1" dirty="0">
                <a:latin typeface="Times New Roman" pitchFamily="18" charset="0"/>
                <a:cs typeface="Times New Roman" pitchFamily="18" charset="0"/>
              </a:rPr>
              <a:t>Mokinių apklausa_Ugdymas ir mokymasis_LT </a:t>
            </a:r>
          </a:p>
          <a:p>
            <a:r>
              <a:rPr lang="en-US" sz="8600" dirty="0" err="1">
                <a:latin typeface="Times New Roman" pitchFamily="18" charset="0"/>
                <a:cs typeface="Times New Roman" pitchFamily="18" charset="0"/>
              </a:rPr>
              <a:t>Bendra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>
                <a:latin typeface="Times New Roman" pitchFamily="18" charset="0"/>
                <a:cs typeface="Times New Roman" pitchFamily="18" charset="0"/>
              </a:rPr>
              <a:t>ataskaita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>
                <a:latin typeface="Times New Roman" pitchFamily="18" charset="0"/>
                <a:cs typeface="Times New Roman" pitchFamily="18" charset="0"/>
              </a:rPr>
              <a:t>Bendra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>
                <a:latin typeface="Times New Roman" pitchFamily="18" charset="0"/>
                <a:cs typeface="Times New Roman" pitchFamily="18" charset="0"/>
              </a:rPr>
              <a:t>informacija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>
                <a:latin typeface="Times New Roman" pitchFamily="18" charset="0"/>
                <a:cs typeface="Times New Roman" pitchFamily="18" charset="0"/>
              </a:rPr>
              <a:t>apie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>
                <a:latin typeface="Times New Roman" pitchFamily="18" charset="0"/>
                <a:cs typeface="Times New Roman" pitchFamily="18" charset="0"/>
              </a:rPr>
              <a:t>šią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>
                <a:latin typeface="Times New Roman" pitchFamily="18" charset="0"/>
                <a:cs typeface="Times New Roman" pitchFamily="18" charset="0"/>
              </a:rPr>
              <a:t>apklausą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r>
              <a:rPr lang="en-US" sz="8600" dirty="0" err="1">
                <a:latin typeface="Times New Roman" pitchFamily="18" charset="0"/>
                <a:cs typeface="Times New Roman" pitchFamily="18" charset="0"/>
              </a:rPr>
              <a:t>Apklausos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>
                <a:latin typeface="Times New Roman" pitchFamily="18" charset="0"/>
                <a:cs typeface="Times New Roman" pitchFamily="18" charset="0"/>
              </a:rPr>
              <a:t>pabaigos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 data: 	2016-11-16 	</a:t>
            </a:r>
            <a:r>
              <a:rPr lang="lt-LT" sz="86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Per </a:t>
            </a:r>
            <a:r>
              <a:rPr lang="en-US" sz="8600" dirty="0" err="1">
                <a:latin typeface="Times New Roman" pitchFamily="18" charset="0"/>
                <a:cs typeface="Times New Roman" pitchFamily="18" charset="0"/>
              </a:rPr>
              <a:t>prieigos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>
                <a:latin typeface="Times New Roman" pitchFamily="18" charset="0"/>
                <a:cs typeface="Times New Roman" pitchFamily="18" charset="0"/>
              </a:rPr>
              <a:t>kodą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>
                <a:latin typeface="Times New Roman" pitchFamily="18" charset="0"/>
                <a:cs typeface="Times New Roman" pitchFamily="18" charset="0"/>
              </a:rPr>
              <a:t>pakviesti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>
                <a:latin typeface="Times New Roman" pitchFamily="18" charset="0"/>
                <a:cs typeface="Times New Roman" pitchFamily="18" charset="0"/>
              </a:rPr>
              <a:t>dalyviai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: 	70 	</a:t>
            </a:r>
          </a:p>
          <a:p>
            <a:r>
              <a:rPr lang="lt-LT" sz="8600" dirty="0">
                <a:latin typeface="Times New Roman" pitchFamily="18" charset="0"/>
                <a:cs typeface="Times New Roman" pitchFamily="18" charset="0"/>
              </a:rPr>
              <a:t>Išsiųstų/išdalintų klausimynų skaičius 	0 	</a:t>
            </a:r>
          </a:p>
          <a:p>
            <a:r>
              <a:rPr lang="lt-LT" sz="8600" dirty="0">
                <a:latin typeface="Times New Roman" pitchFamily="18" charset="0"/>
                <a:cs typeface="Times New Roman" pitchFamily="18" charset="0"/>
              </a:rPr>
              <a:t>Iš viso pakviestų dalyvių skaičius: 	70 	</a:t>
            </a:r>
          </a:p>
          <a:p>
            <a:r>
              <a:rPr lang="en-US" sz="8600" dirty="0" err="1">
                <a:latin typeface="Times New Roman" pitchFamily="18" charset="0"/>
                <a:cs typeface="Times New Roman" pitchFamily="18" charset="0"/>
              </a:rPr>
              <a:t>Visiškai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>
                <a:latin typeface="Times New Roman" pitchFamily="18" charset="0"/>
                <a:cs typeface="Times New Roman" pitchFamily="18" charset="0"/>
              </a:rPr>
              <a:t>atsakyti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>
                <a:latin typeface="Times New Roman" pitchFamily="18" charset="0"/>
                <a:cs typeface="Times New Roman" pitchFamily="18" charset="0"/>
              </a:rPr>
              <a:t>klausimynai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 	66 	</a:t>
            </a:r>
          </a:p>
          <a:p>
            <a:r>
              <a:rPr lang="lt-LT" sz="8600" dirty="0">
                <a:latin typeface="Times New Roman" pitchFamily="18" charset="0"/>
                <a:cs typeface="Times New Roman" pitchFamily="18" charset="0"/>
              </a:rPr>
              <a:t>Grįžusių klausimynų kvota 	94,3% 	</a:t>
            </a:r>
          </a:p>
          <a:p>
            <a:r>
              <a:rPr lang="fi-FI" sz="8600" dirty="0">
                <a:latin typeface="Times New Roman" pitchFamily="18" charset="0"/>
                <a:cs typeface="Times New Roman" pitchFamily="18" charset="0"/>
              </a:rPr>
              <a:t>Iš dalies atsakyti klausimynai: 	3 	</a:t>
            </a:r>
          </a:p>
          <a:p>
            <a:r>
              <a:rPr lang="lt-LT" sz="8600" dirty="0">
                <a:latin typeface="Times New Roman" pitchFamily="18" charset="0"/>
                <a:cs typeface="Times New Roman" pitchFamily="18" charset="0"/>
              </a:rPr>
              <a:t>Atsakytų klausimynų (įskaitant iš dalies atsakytus) skaičius: </a:t>
            </a:r>
            <a:r>
              <a:rPr lang="lt-LT" sz="8600" dirty="0" smtClean="0">
                <a:latin typeface="Times New Roman" pitchFamily="18" charset="0"/>
                <a:cs typeface="Times New Roman" pitchFamily="18" charset="0"/>
              </a:rPr>
              <a:t>98,6</a:t>
            </a:r>
            <a:r>
              <a:rPr lang="lt-LT" sz="8600" dirty="0">
                <a:latin typeface="Times New Roman" pitchFamily="18" charset="0"/>
                <a:cs typeface="Times New Roman" pitchFamily="18" charset="0"/>
              </a:rPr>
              <a:t>% 	</a:t>
            </a:r>
          </a:p>
          <a:p>
            <a:endParaRPr lang="en-US" sz="8600" dirty="0"/>
          </a:p>
        </p:txBody>
      </p:sp>
    </p:spTree>
    <p:extLst>
      <p:ext uri="{BB962C8B-B14F-4D97-AF65-F5344CB8AC3E}">
        <p14:creationId xmlns:p14="http://schemas.microsoft.com/office/powerpoint/2010/main" val="143118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2">
                    <a:satMod val="130000"/>
                  </a:schemeClr>
                </a:solidFill>
              </a:rPr>
              <a:t>5 aukščiausios vertės(2016m.)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5900" dirty="0">
                <a:latin typeface="Times New Roman" pitchFamily="18" charset="0"/>
                <a:cs typeface="Times New Roman" pitchFamily="18" charset="0"/>
              </a:rPr>
              <a:t>Jei ko nors per pamoką nesuprantu, aš galiu paklausti savo </a:t>
            </a:r>
            <a:r>
              <a:rPr lang="lt-LT" sz="5900" dirty="0" smtClean="0">
                <a:latin typeface="Times New Roman" pitchFamily="18" charset="0"/>
                <a:cs typeface="Times New Roman" pitchFamily="18" charset="0"/>
              </a:rPr>
              <a:t>mokytojų -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3,6 </a:t>
            </a:r>
            <a:endParaRPr lang="en-US" sz="5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900" dirty="0" err="1">
                <a:latin typeface="Times New Roman" pitchFamily="18" charset="0"/>
                <a:cs typeface="Times New Roman" pitchFamily="18" charset="0"/>
              </a:rPr>
              <a:t>Mokytojai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>
                <a:latin typeface="Times New Roman" pitchFamily="18" charset="0"/>
                <a:cs typeface="Times New Roman" pitchFamily="18" charset="0"/>
              </a:rPr>
              <a:t>stengiasi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>
                <a:latin typeface="Times New Roman" pitchFamily="18" charset="0"/>
                <a:cs typeface="Times New Roman" pitchFamily="18" charset="0"/>
              </a:rPr>
              <a:t>kuo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>
                <a:latin typeface="Times New Roman" pitchFamily="18" charset="0"/>
                <a:cs typeface="Times New Roman" pitchFamily="18" charset="0"/>
              </a:rPr>
              <a:t>geriau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>
                <a:latin typeface="Times New Roman" pitchFamily="18" charset="0"/>
                <a:cs typeface="Times New Roman" pitchFamily="18" charset="0"/>
              </a:rPr>
              <a:t>mus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išmokyti</a:t>
            </a:r>
            <a:r>
              <a:rPr lang="lt-LT" sz="59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3,4 </a:t>
            </a:r>
            <a:endParaRPr lang="en-US" sz="5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5900" dirty="0">
                <a:latin typeface="Times New Roman" pitchFamily="18" charset="0"/>
                <a:cs typeface="Times New Roman" pitchFamily="18" charset="0"/>
              </a:rPr>
              <a:t>Mokytojai, aiškindami pamokos temą, atkreipia mūsų dėmesį į svarbias aplinkybes ar žinias, kurias mes sužinojome per kitų dalykų </a:t>
            </a:r>
            <a:r>
              <a:rPr lang="lt-LT" sz="5900" dirty="0" smtClean="0">
                <a:latin typeface="Times New Roman" pitchFamily="18" charset="0"/>
                <a:cs typeface="Times New Roman" pitchFamily="18" charset="0"/>
              </a:rPr>
              <a:t>pamokas -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3,3 </a:t>
            </a:r>
            <a:endParaRPr lang="en-US" sz="5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5900" dirty="0">
                <a:latin typeface="Times New Roman" pitchFamily="18" charset="0"/>
                <a:cs typeface="Times New Roman" pitchFamily="18" charset="0"/>
              </a:rPr>
              <a:t>Iš mokytojų rašomų pažymių už kontrolinius ir savarankiškus darbus aš suprantu, kokias temas man reikėtų dar kartą </a:t>
            </a:r>
            <a:r>
              <a:rPr lang="lt-LT" sz="5900" dirty="0" smtClean="0">
                <a:latin typeface="Times New Roman" pitchFamily="18" charset="0"/>
                <a:cs typeface="Times New Roman" pitchFamily="18" charset="0"/>
              </a:rPr>
              <a:t>pasikartoti -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3,3 </a:t>
            </a:r>
            <a:endParaRPr lang="en-US" sz="5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5900" dirty="0">
                <a:latin typeface="Times New Roman" pitchFamily="18" charset="0"/>
                <a:cs typeface="Times New Roman" pitchFamily="18" charset="0"/>
              </a:rPr>
              <a:t>Iš mokytojų rašomų namų darbų įvertinimų aš suprantu, kokias temas man reikėtų dar kartą </a:t>
            </a:r>
            <a:r>
              <a:rPr lang="lt-LT" sz="5900" dirty="0" smtClean="0">
                <a:latin typeface="Times New Roman" pitchFamily="18" charset="0"/>
                <a:cs typeface="Times New Roman" pitchFamily="18" charset="0"/>
              </a:rPr>
              <a:t>pasikartoti -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3,3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5900" dirty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57623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2">
                    <a:satMod val="130000"/>
                  </a:schemeClr>
                </a:solidFill>
              </a:rPr>
              <a:t>5 žemiausios vertės (2016m.)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/>
              <a:t>Nebūna taip, kad tą pačią dieną kelių pamokų metu reikia rašyti kontrolinį </a:t>
            </a:r>
            <a:r>
              <a:rPr lang="lt-LT" dirty="0" smtClean="0"/>
              <a:t>darbą - </a:t>
            </a:r>
            <a:r>
              <a:rPr lang="en-US" dirty="0" smtClean="0"/>
              <a:t>2,1 </a:t>
            </a:r>
            <a:endParaRPr lang="en-US" dirty="0"/>
          </a:p>
          <a:p>
            <a:r>
              <a:rPr lang="en-US" dirty="0"/>
              <a:t> </a:t>
            </a:r>
            <a:r>
              <a:rPr lang="lt-LT" dirty="0"/>
              <a:t>Mokiniai pamokos metu gali pasirinkti, kiek jie sugebės išmokti žodžių ar atlikti </a:t>
            </a:r>
            <a:r>
              <a:rPr lang="lt-LT" dirty="0" smtClean="0"/>
              <a:t>pratimų</a:t>
            </a:r>
            <a:r>
              <a:rPr lang="lt-LT" dirty="0"/>
              <a:t> </a:t>
            </a:r>
            <a:r>
              <a:rPr lang="lt-LT" dirty="0" smtClean="0"/>
              <a:t>- </a:t>
            </a:r>
            <a:r>
              <a:rPr lang="en-US" dirty="0" smtClean="0"/>
              <a:t> </a:t>
            </a:r>
            <a:r>
              <a:rPr lang="en-US" dirty="0"/>
              <a:t>2,2 </a:t>
            </a:r>
          </a:p>
          <a:p>
            <a:r>
              <a:rPr lang="en-US" dirty="0"/>
              <a:t> </a:t>
            </a:r>
            <a:r>
              <a:rPr lang="lt-LT" dirty="0"/>
              <a:t>Pamokų metu mokyklos mokytojai leidžia, jei mokiniai nori, vieniems atlikti užduotį raštu, o kitiems – </a:t>
            </a:r>
            <a:r>
              <a:rPr lang="lt-LT" dirty="0" smtClean="0"/>
              <a:t>žodžiu</a:t>
            </a:r>
            <a:r>
              <a:rPr lang="lt-LT" dirty="0"/>
              <a:t> </a:t>
            </a:r>
            <a:r>
              <a:rPr lang="lt-LT" dirty="0" smtClean="0"/>
              <a:t>- </a:t>
            </a:r>
            <a:r>
              <a:rPr lang="en-US" dirty="0" smtClean="0"/>
              <a:t> </a:t>
            </a:r>
            <a:r>
              <a:rPr lang="en-US" dirty="0"/>
              <a:t>2,3 </a:t>
            </a:r>
          </a:p>
          <a:p>
            <a:r>
              <a:rPr lang="lt-LT" dirty="0"/>
              <a:t>Nebūna taip, kad vienomis dienomis mūsų klasei užduoda labai daug namų darbų, o kitomis – labai mažai arba apskritai </a:t>
            </a:r>
            <a:r>
              <a:rPr lang="lt-LT" dirty="0" smtClean="0"/>
              <a:t>nieko - </a:t>
            </a:r>
            <a:r>
              <a:rPr lang="en-US" dirty="0" smtClean="0"/>
              <a:t>2,4 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Mokytojai</a:t>
            </a:r>
            <a:r>
              <a:rPr lang="en-US" dirty="0"/>
              <a:t> </a:t>
            </a:r>
            <a:r>
              <a:rPr lang="en-US" dirty="0" err="1"/>
              <a:t>pamokos</a:t>
            </a:r>
            <a:r>
              <a:rPr lang="en-US" dirty="0"/>
              <a:t> </a:t>
            </a:r>
            <a:r>
              <a:rPr lang="en-US" dirty="0" err="1"/>
              <a:t>metu</a:t>
            </a:r>
            <a:r>
              <a:rPr lang="en-US" dirty="0"/>
              <a:t> </a:t>
            </a:r>
            <a:r>
              <a:rPr lang="en-US" dirty="0" err="1"/>
              <a:t>mokiniams</a:t>
            </a:r>
            <a:r>
              <a:rPr lang="en-US" dirty="0"/>
              <a:t> </a:t>
            </a:r>
            <a:r>
              <a:rPr lang="en-US" dirty="0" err="1"/>
              <a:t>skiria</a:t>
            </a:r>
            <a:r>
              <a:rPr lang="en-US" dirty="0"/>
              <a:t> </a:t>
            </a:r>
            <a:r>
              <a:rPr lang="en-US" dirty="0" err="1"/>
              <a:t>skirtingas</a:t>
            </a:r>
            <a:r>
              <a:rPr lang="en-US" dirty="0"/>
              <a:t> </a:t>
            </a:r>
            <a:r>
              <a:rPr lang="en-US" dirty="0" err="1" smtClean="0"/>
              <a:t>užduotis</a:t>
            </a:r>
            <a:r>
              <a:rPr lang="lt-LT" dirty="0" smtClean="0"/>
              <a:t> - </a:t>
            </a:r>
            <a:r>
              <a:rPr lang="en-US" dirty="0" smtClean="0"/>
              <a:t>2,4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93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Tėvų apklausa_Ugdymas ir </a:t>
            </a:r>
            <a:r>
              <a:rPr lang="lt-LT" dirty="0" smtClean="0"/>
              <a:t>mokymasis_LT(2016m)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344816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6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en-US" sz="2400" dirty="0"/>
              <a:t>5 AUKŠČIAUSIOS VERTĖS(2016M.)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8430642"/>
              </p:ext>
            </p:extLst>
          </p:nvPr>
        </p:nvGraphicFramePr>
        <p:xfrm>
          <a:off x="395536" y="980728"/>
          <a:ext cx="8136904" cy="25922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95045"/>
                <a:gridCol w="31508"/>
                <a:gridCol w="2410351"/>
              </a:tblGrid>
              <a:tr h="797627">
                <a:tc gridSpan="3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lt-LT" sz="1200" dirty="0">
                          <a:effectLst/>
                        </a:rPr>
                        <a:t>Per klasės tėvų susirinkimus, kitų susitikimų su mokytojais metu mūsų vaiko pasiekimai ir 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pažymiai nėra lyginami su kitų klasės mokinių pasiekimais ir pažymiais, o yra palyginami vaiko ankstesni </a:t>
                      </a:r>
                      <a:endParaRPr lang="en-US" sz="12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pasiekimai su dabartiniais pasiekimais – 3,6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814">
                <a:tc gridSpan="3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lt-LT" sz="1200" dirty="0">
                          <a:effectLst/>
                        </a:rPr>
                        <a:t>Informacija apie mūsų vaiko mokymąsi, pažangą bei pasiekimus, mokymosi spragas yra pateikiama laiku – 3,5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814">
                <a:tc grid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lt-LT" sz="1200" dirty="0">
                          <a:effectLst/>
                        </a:rPr>
                        <a:t>Mes gauname aiškią informaciją apie mūsų vaiko mokymąsi, pažangą bei pasiekimus, mokymosi spragas -3,5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199407">
                <a:tc gridSpan="3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dirty="0" err="1">
                          <a:effectLst/>
                        </a:rPr>
                        <a:t>Mes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gauname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išsamią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informaciją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apie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mokinių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pasiekimų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vertinimo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tvarką</a:t>
                      </a:r>
                      <a:r>
                        <a:rPr lang="en-US" sz="1200" dirty="0">
                          <a:effectLst/>
                        </a:rPr>
                        <a:t> -3,5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762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dirty="0" err="1">
                          <a:effectLst/>
                        </a:rPr>
                        <a:t>Mokytojų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mūsų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vaikui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rašomi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įvertinimai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už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atsakinėjimą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pamokų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metu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kontrolinius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namų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darbus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yra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pelnyti</a:t>
                      </a:r>
                      <a:r>
                        <a:rPr lang="en-US" sz="1200" dirty="0">
                          <a:effectLst/>
                        </a:rPr>
                        <a:t> – 3,5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95536" y="3613666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5 ŽEMIAUSIOS VERTĖS (2016M.)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765501"/>
              </p:ext>
            </p:extLst>
          </p:nvPr>
        </p:nvGraphicFramePr>
        <p:xfrm>
          <a:off x="424492" y="4293096"/>
          <a:ext cx="7603891" cy="2304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5350"/>
                <a:gridCol w="52847"/>
                <a:gridCol w="52847"/>
                <a:gridCol w="52847"/>
              </a:tblGrid>
              <a:tr h="460851">
                <a:tc gridSpan="4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dirty="0" err="1">
                          <a:effectLst/>
                        </a:rPr>
                        <a:t>Nebūna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taip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kad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mūsų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vaikui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tą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pačią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dieną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kelių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pamokų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metu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reikia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rašyti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kontrolinį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darbą</a:t>
                      </a:r>
                      <a:r>
                        <a:rPr lang="en-US" sz="1200" dirty="0">
                          <a:effectLst/>
                        </a:rPr>
                        <a:t> – 2,7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851">
                <a:tc gridSpan="3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dirty="0" err="1">
                          <a:effectLst/>
                        </a:rPr>
                        <a:t>Nebūna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taip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kad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mūsų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vaikui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vienomis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dienomis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užduoda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labai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daug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namų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darbų</a:t>
                      </a:r>
                      <a:r>
                        <a:rPr lang="en-US" sz="1200" dirty="0">
                          <a:effectLst/>
                        </a:rPr>
                        <a:t>, o </a:t>
                      </a:r>
                      <a:r>
                        <a:rPr lang="en-US" sz="1200" dirty="0" err="1">
                          <a:effectLst/>
                        </a:rPr>
                        <a:t>kitomis</a:t>
                      </a:r>
                      <a:r>
                        <a:rPr lang="en-US" sz="1200" dirty="0">
                          <a:effectLst/>
                        </a:rPr>
                        <a:t> – </a:t>
                      </a:r>
                      <a:r>
                        <a:rPr lang="en-US" sz="1200" dirty="0" err="1">
                          <a:effectLst/>
                        </a:rPr>
                        <a:t>labai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mažai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arba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apskritai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nieko</a:t>
                      </a:r>
                      <a:r>
                        <a:rPr lang="en-US" sz="1200" dirty="0">
                          <a:effectLst/>
                        </a:rPr>
                        <a:t> – 2,9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460851">
                <a:tc grid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dirty="0" err="1">
                          <a:effectLst/>
                        </a:rPr>
                        <a:t>Mūsų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vaikui</a:t>
                      </a:r>
                      <a:r>
                        <a:rPr lang="en-US" sz="1200" dirty="0">
                          <a:effectLst/>
                        </a:rPr>
                        <a:t> per </a:t>
                      </a:r>
                      <a:r>
                        <a:rPr lang="en-US" sz="1200" dirty="0" err="1">
                          <a:effectLst/>
                        </a:rPr>
                        <a:t>įvairių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dalykų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pamokas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užduodamas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tinkamas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namų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darbų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krūvis</a:t>
                      </a:r>
                      <a:r>
                        <a:rPr lang="en-US" sz="1200" dirty="0">
                          <a:effectLst/>
                        </a:rPr>
                        <a:t> -3,0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dirty="0">
                          <a:effectLst/>
                        </a:rPr>
                        <a:t>Per </a:t>
                      </a:r>
                      <a:r>
                        <a:rPr lang="en-US" sz="1200" dirty="0" err="1">
                          <a:effectLst/>
                        </a:rPr>
                        <a:t>pamokas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pateikiamos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užduotys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mūsų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vaikui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nėra</a:t>
                      </a:r>
                      <a:r>
                        <a:rPr lang="en-US" sz="1200" dirty="0">
                          <a:effectLst/>
                        </a:rPr>
                        <a:t> per </a:t>
                      </a:r>
                      <a:r>
                        <a:rPr lang="en-US" sz="1200" dirty="0" err="1">
                          <a:effectLst/>
                        </a:rPr>
                        <a:t>lengvos</a:t>
                      </a:r>
                      <a:r>
                        <a:rPr lang="en-US" sz="1200" dirty="0">
                          <a:effectLst/>
                        </a:rPr>
                        <a:t> – 3,0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US" sz="1200" dirty="0">
                          <a:effectLst/>
                        </a:rPr>
                        <a:t>Per </a:t>
                      </a:r>
                      <a:r>
                        <a:rPr lang="en-US" sz="1200" dirty="0" err="1">
                          <a:effectLst/>
                        </a:rPr>
                        <a:t>pamokas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pateikiamos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užduotys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mūsų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vaikui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nėra</a:t>
                      </a:r>
                      <a:r>
                        <a:rPr lang="en-US" sz="1200" dirty="0">
                          <a:effectLst/>
                        </a:rPr>
                        <a:t> per </a:t>
                      </a:r>
                      <a:r>
                        <a:rPr lang="en-US" sz="1200" dirty="0" err="1">
                          <a:effectLst/>
                        </a:rPr>
                        <a:t>sunkios</a:t>
                      </a:r>
                      <a:r>
                        <a:rPr lang="en-US" sz="1200" dirty="0">
                          <a:effectLst/>
                        </a:rPr>
                        <a:t> – 3,0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0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131</TotalTime>
  <Words>1130</Words>
  <Application>Microsoft Office PowerPoint</Application>
  <PresentationFormat>On-screen Show (4:3)</PresentationFormat>
  <Paragraphs>176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Šiaulių m. „SANTARVĖS“ gimnazijos ĮSIVERTINIMO  IR PAŽANGOS ANKETA  2016m </vt:lpstr>
      <vt:lpstr>Mokinių apklausa 2016 m.</vt:lpstr>
      <vt:lpstr>Įsivertinimo_palyginimas_2015-2016m.m</vt:lpstr>
      <vt:lpstr>Įsivertinimo_palyginimas_2015-2016m.m</vt:lpstr>
      <vt:lpstr>Mokinių apklausa 2016</vt:lpstr>
      <vt:lpstr>5 aukščiausios vertės(2016m.)</vt:lpstr>
      <vt:lpstr>5 žemiausios vertės (2016m.)</vt:lpstr>
      <vt:lpstr>Tėvų apklausa_Ugdymas ir mokymasis_LT(2016m)</vt:lpstr>
      <vt:lpstr>5 AUKŠČIAUSIOS VERTĖS(2016M.)</vt:lpstr>
      <vt:lpstr>Tėvų, globėjų apklausa_NMVA_2016</vt:lpstr>
      <vt:lpstr>5 AUKŠČIAUSIOS VERTĖS(2016M.)</vt:lpstr>
      <vt:lpstr>5 ŽEMIAUSIOS VERTĖS (2016M.)</vt:lpstr>
      <vt:lpstr>Mokytojų apklausa apie mokyklos ir mokymo kokybę </vt:lpstr>
      <vt:lpstr>Gimnazijos stiprieji veiklos aspektai:</vt:lpstr>
      <vt:lpstr>Gimnazijos silpneji veiklos aspektai:</vt:lpstr>
      <vt:lpstr>Mokyklos tobulintini veiklos aspektai:</vt:lpstr>
      <vt:lpstr>Didžiausias poreikis keistis (2015m.)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Šiaulių m. „SANTARVĖS“ gimnazijos ĮSIVERTINIMO  IR PAŽANGOS ANKETA  (2015 M.-2016m)</dc:title>
  <dc:creator>User</dc:creator>
  <cp:lastModifiedBy>Mokytojas</cp:lastModifiedBy>
  <cp:revision>13</cp:revision>
  <dcterms:created xsi:type="dcterms:W3CDTF">2016-11-16T16:50:11Z</dcterms:created>
  <dcterms:modified xsi:type="dcterms:W3CDTF">2016-12-27T08:49:12Z</dcterms:modified>
</cp:coreProperties>
</file>